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5B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99964F-18E4-45AD-897D-ECD168FD535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C6674EC-B39B-4CAC-A207-E219358BD152}">
      <dgm:prSet/>
      <dgm:spPr/>
      <dgm:t>
        <a:bodyPr/>
        <a:lstStyle/>
        <a:p>
          <a:r>
            <a:rPr lang="en-ZA"/>
            <a:t>Key Customer Insights</a:t>
          </a:r>
          <a:endParaRPr lang="en-US"/>
        </a:p>
      </dgm:t>
    </dgm:pt>
    <dgm:pt modelId="{95F26454-011E-465F-827E-27BD88D4E062}" type="parTrans" cxnId="{78E3A60F-6583-4513-A3AA-0F7DA54FBF82}">
      <dgm:prSet/>
      <dgm:spPr/>
      <dgm:t>
        <a:bodyPr/>
        <a:lstStyle/>
        <a:p>
          <a:endParaRPr lang="en-US"/>
        </a:p>
      </dgm:t>
    </dgm:pt>
    <dgm:pt modelId="{FDD28231-C00E-4EDF-9C24-5773C6327A60}" type="sibTrans" cxnId="{78E3A60F-6583-4513-A3AA-0F7DA54FBF82}">
      <dgm:prSet/>
      <dgm:spPr/>
      <dgm:t>
        <a:bodyPr/>
        <a:lstStyle/>
        <a:p>
          <a:endParaRPr lang="en-US"/>
        </a:p>
      </dgm:t>
    </dgm:pt>
    <dgm:pt modelId="{7C9EC35D-4813-468D-A680-8DDF8381745B}">
      <dgm:prSet/>
      <dgm:spPr/>
      <dgm:t>
        <a:bodyPr/>
        <a:lstStyle/>
        <a:p>
          <a:r>
            <a:rPr lang="en-ZA"/>
            <a:t>Strategic Recommendations</a:t>
          </a:r>
          <a:endParaRPr lang="en-US"/>
        </a:p>
      </dgm:t>
    </dgm:pt>
    <dgm:pt modelId="{62EC8E39-F0E1-4620-A947-5BA0372F2184}" type="parTrans" cxnId="{7BC38E63-6BC6-48DC-88A4-CDBFDCEC46C1}">
      <dgm:prSet/>
      <dgm:spPr/>
      <dgm:t>
        <a:bodyPr/>
        <a:lstStyle/>
        <a:p>
          <a:endParaRPr lang="en-US"/>
        </a:p>
      </dgm:t>
    </dgm:pt>
    <dgm:pt modelId="{15719245-AC1F-4638-A87D-537D919FF5C1}" type="sibTrans" cxnId="{7BC38E63-6BC6-48DC-88A4-CDBFDCEC46C1}">
      <dgm:prSet/>
      <dgm:spPr/>
      <dgm:t>
        <a:bodyPr/>
        <a:lstStyle/>
        <a:p>
          <a:endParaRPr lang="en-US"/>
        </a:p>
      </dgm:t>
    </dgm:pt>
    <dgm:pt modelId="{C0313609-18E6-42EE-958C-AD14C200548C}">
      <dgm:prSet/>
      <dgm:spPr/>
      <dgm:t>
        <a:bodyPr/>
        <a:lstStyle/>
        <a:p>
          <a:r>
            <a:rPr lang="en-ZA"/>
            <a:t>Tool Demonstration</a:t>
          </a:r>
          <a:endParaRPr lang="en-US"/>
        </a:p>
      </dgm:t>
    </dgm:pt>
    <dgm:pt modelId="{7B7D3A43-8B28-419E-9868-E5B0C6D4EEC4}" type="parTrans" cxnId="{4AD8F10A-A3EF-4F21-B8D5-5D130FD9A2EB}">
      <dgm:prSet/>
      <dgm:spPr/>
      <dgm:t>
        <a:bodyPr/>
        <a:lstStyle/>
        <a:p>
          <a:endParaRPr lang="en-US"/>
        </a:p>
      </dgm:t>
    </dgm:pt>
    <dgm:pt modelId="{498A194A-5927-40BA-9FB0-D480D9FD692C}" type="sibTrans" cxnId="{4AD8F10A-A3EF-4F21-B8D5-5D130FD9A2EB}">
      <dgm:prSet/>
      <dgm:spPr/>
      <dgm:t>
        <a:bodyPr/>
        <a:lstStyle/>
        <a:p>
          <a:endParaRPr lang="en-US"/>
        </a:p>
      </dgm:t>
    </dgm:pt>
    <dgm:pt modelId="{6EED42AB-F767-4116-B312-D219599AD525}" type="pres">
      <dgm:prSet presAssocID="{CB99964F-18E4-45AD-897D-ECD168FD5355}" presName="root" presStyleCnt="0">
        <dgm:presLayoutVars>
          <dgm:dir/>
          <dgm:resizeHandles val="exact"/>
        </dgm:presLayoutVars>
      </dgm:prSet>
      <dgm:spPr/>
    </dgm:pt>
    <dgm:pt modelId="{DDF2A6A9-CAAD-4E2A-927D-A3DEB96FA6B3}" type="pres">
      <dgm:prSet presAssocID="{CB99964F-18E4-45AD-897D-ECD168FD5355}" presName="container" presStyleCnt="0">
        <dgm:presLayoutVars>
          <dgm:dir/>
          <dgm:resizeHandles val="exact"/>
        </dgm:presLayoutVars>
      </dgm:prSet>
      <dgm:spPr/>
    </dgm:pt>
    <dgm:pt modelId="{776A7DF5-F2EF-4CF0-873E-370619BEDBF9}" type="pres">
      <dgm:prSet presAssocID="{7C6674EC-B39B-4CAC-A207-E219358BD152}" presName="compNode" presStyleCnt="0"/>
      <dgm:spPr/>
    </dgm:pt>
    <dgm:pt modelId="{518B45BC-8193-4A4B-9963-406107239A65}" type="pres">
      <dgm:prSet presAssocID="{7C6674EC-B39B-4CAC-A207-E219358BD152}" presName="iconBgRect" presStyleLbl="bgShp" presStyleIdx="0" presStyleCnt="3"/>
      <dgm:spPr/>
    </dgm:pt>
    <dgm:pt modelId="{A57072E2-C579-49A0-984A-D694C1830122}" type="pres">
      <dgm:prSet presAssocID="{7C6674EC-B39B-4CAC-A207-E219358BD1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F55591C-C2B8-4544-B190-B03E46FD06E1}" type="pres">
      <dgm:prSet presAssocID="{7C6674EC-B39B-4CAC-A207-E219358BD152}" presName="spaceRect" presStyleCnt="0"/>
      <dgm:spPr/>
    </dgm:pt>
    <dgm:pt modelId="{DB878AD4-D81A-4E8A-B472-3780310B1814}" type="pres">
      <dgm:prSet presAssocID="{7C6674EC-B39B-4CAC-A207-E219358BD152}" presName="textRect" presStyleLbl="revTx" presStyleIdx="0" presStyleCnt="3">
        <dgm:presLayoutVars>
          <dgm:chMax val="1"/>
          <dgm:chPref val="1"/>
        </dgm:presLayoutVars>
      </dgm:prSet>
      <dgm:spPr/>
    </dgm:pt>
    <dgm:pt modelId="{2727E352-57DA-4030-9149-97FF1C3C27AD}" type="pres">
      <dgm:prSet presAssocID="{FDD28231-C00E-4EDF-9C24-5773C6327A60}" presName="sibTrans" presStyleLbl="sibTrans2D1" presStyleIdx="0" presStyleCnt="0"/>
      <dgm:spPr/>
    </dgm:pt>
    <dgm:pt modelId="{462F99A1-3C6F-4C09-8BF5-58B4A5D7CB98}" type="pres">
      <dgm:prSet presAssocID="{7C9EC35D-4813-468D-A680-8DDF8381745B}" presName="compNode" presStyleCnt="0"/>
      <dgm:spPr/>
    </dgm:pt>
    <dgm:pt modelId="{2931A445-4F53-44F8-9B13-A50B7186B373}" type="pres">
      <dgm:prSet presAssocID="{7C9EC35D-4813-468D-A680-8DDF8381745B}" presName="iconBgRect" presStyleLbl="bgShp" presStyleIdx="1" presStyleCnt="3"/>
      <dgm:spPr/>
    </dgm:pt>
    <dgm:pt modelId="{E29491FD-D548-4CC9-817F-C9C562A9AB37}" type="pres">
      <dgm:prSet presAssocID="{7C9EC35D-4813-468D-A680-8DDF8381745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42E01BFC-9BA5-4F41-804C-C970CDD1191C}" type="pres">
      <dgm:prSet presAssocID="{7C9EC35D-4813-468D-A680-8DDF8381745B}" presName="spaceRect" presStyleCnt="0"/>
      <dgm:spPr/>
    </dgm:pt>
    <dgm:pt modelId="{88932968-D408-4640-91B9-9A8ABA35569E}" type="pres">
      <dgm:prSet presAssocID="{7C9EC35D-4813-468D-A680-8DDF8381745B}" presName="textRect" presStyleLbl="revTx" presStyleIdx="1" presStyleCnt="3">
        <dgm:presLayoutVars>
          <dgm:chMax val="1"/>
          <dgm:chPref val="1"/>
        </dgm:presLayoutVars>
      </dgm:prSet>
      <dgm:spPr/>
    </dgm:pt>
    <dgm:pt modelId="{85F4BC7E-2852-49CD-A0E3-B69045A1276E}" type="pres">
      <dgm:prSet presAssocID="{15719245-AC1F-4638-A87D-537D919FF5C1}" presName="sibTrans" presStyleLbl="sibTrans2D1" presStyleIdx="0" presStyleCnt="0"/>
      <dgm:spPr/>
    </dgm:pt>
    <dgm:pt modelId="{9FDCD5E6-3C78-4204-91D3-6E948AF530CD}" type="pres">
      <dgm:prSet presAssocID="{C0313609-18E6-42EE-958C-AD14C200548C}" presName="compNode" presStyleCnt="0"/>
      <dgm:spPr/>
    </dgm:pt>
    <dgm:pt modelId="{498B96E2-2861-4BA6-8598-816F0980EB24}" type="pres">
      <dgm:prSet presAssocID="{C0313609-18E6-42EE-958C-AD14C200548C}" presName="iconBgRect" presStyleLbl="bgShp" presStyleIdx="2" presStyleCnt="3"/>
      <dgm:spPr/>
    </dgm:pt>
    <dgm:pt modelId="{E4D7F0E1-9197-47DB-B6EC-005FCCBE9B2F}" type="pres">
      <dgm:prSet presAssocID="{C0313609-18E6-42EE-958C-AD14C20054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1F051FC-6FF2-43E2-9312-BADD527F83D7}" type="pres">
      <dgm:prSet presAssocID="{C0313609-18E6-42EE-958C-AD14C200548C}" presName="spaceRect" presStyleCnt="0"/>
      <dgm:spPr/>
    </dgm:pt>
    <dgm:pt modelId="{17CB2D62-1464-4DFF-8CE9-9C0821A4D439}" type="pres">
      <dgm:prSet presAssocID="{C0313609-18E6-42EE-958C-AD14C20054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AD8F10A-A3EF-4F21-B8D5-5D130FD9A2EB}" srcId="{CB99964F-18E4-45AD-897D-ECD168FD5355}" destId="{C0313609-18E6-42EE-958C-AD14C200548C}" srcOrd="2" destOrd="0" parTransId="{7B7D3A43-8B28-419E-9868-E5B0C6D4EEC4}" sibTransId="{498A194A-5927-40BA-9FB0-D480D9FD692C}"/>
    <dgm:cxn modelId="{78E3A60F-6583-4513-A3AA-0F7DA54FBF82}" srcId="{CB99964F-18E4-45AD-897D-ECD168FD5355}" destId="{7C6674EC-B39B-4CAC-A207-E219358BD152}" srcOrd="0" destOrd="0" parTransId="{95F26454-011E-465F-827E-27BD88D4E062}" sibTransId="{FDD28231-C00E-4EDF-9C24-5773C6327A60}"/>
    <dgm:cxn modelId="{5A4ED61C-E6E7-450D-94B7-DACD80ADDEB2}" type="presOf" srcId="{7C6674EC-B39B-4CAC-A207-E219358BD152}" destId="{DB878AD4-D81A-4E8A-B472-3780310B1814}" srcOrd="0" destOrd="0" presId="urn:microsoft.com/office/officeart/2018/2/layout/IconCircleList"/>
    <dgm:cxn modelId="{7BC38E63-6BC6-48DC-88A4-CDBFDCEC46C1}" srcId="{CB99964F-18E4-45AD-897D-ECD168FD5355}" destId="{7C9EC35D-4813-468D-A680-8DDF8381745B}" srcOrd="1" destOrd="0" parTransId="{62EC8E39-F0E1-4620-A947-5BA0372F2184}" sibTransId="{15719245-AC1F-4638-A87D-537D919FF5C1}"/>
    <dgm:cxn modelId="{0ED1B566-EC67-403D-8886-86E02D800A89}" type="presOf" srcId="{C0313609-18E6-42EE-958C-AD14C200548C}" destId="{17CB2D62-1464-4DFF-8CE9-9C0821A4D439}" srcOrd="0" destOrd="0" presId="urn:microsoft.com/office/officeart/2018/2/layout/IconCircleList"/>
    <dgm:cxn modelId="{8BB02B6E-E242-4CF6-B6ED-11CCA180083F}" type="presOf" srcId="{FDD28231-C00E-4EDF-9C24-5773C6327A60}" destId="{2727E352-57DA-4030-9149-97FF1C3C27AD}" srcOrd="0" destOrd="0" presId="urn:microsoft.com/office/officeart/2018/2/layout/IconCircleList"/>
    <dgm:cxn modelId="{5AA58077-BF66-46E4-9BF1-2FEB149711AF}" type="presOf" srcId="{CB99964F-18E4-45AD-897D-ECD168FD5355}" destId="{6EED42AB-F767-4116-B312-D219599AD525}" srcOrd="0" destOrd="0" presId="urn:microsoft.com/office/officeart/2018/2/layout/IconCircleList"/>
    <dgm:cxn modelId="{01D92895-EA7B-425E-B4BA-AD2208F71F49}" type="presOf" srcId="{7C9EC35D-4813-468D-A680-8DDF8381745B}" destId="{88932968-D408-4640-91B9-9A8ABA35569E}" srcOrd="0" destOrd="0" presId="urn:microsoft.com/office/officeart/2018/2/layout/IconCircleList"/>
    <dgm:cxn modelId="{ED84DCB9-ECC7-4EB5-90C0-7FD8050CEF4F}" type="presOf" srcId="{15719245-AC1F-4638-A87D-537D919FF5C1}" destId="{85F4BC7E-2852-49CD-A0E3-B69045A1276E}" srcOrd="0" destOrd="0" presId="urn:microsoft.com/office/officeart/2018/2/layout/IconCircleList"/>
    <dgm:cxn modelId="{A823DF0B-C185-4EF9-B767-F00D37CDD8CA}" type="presParOf" srcId="{6EED42AB-F767-4116-B312-D219599AD525}" destId="{DDF2A6A9-CAAD-4E2A-927D-A3DEB96FA6B3}" srcOrd="0" destOrd="0" presId="urn:microsoft.com/office/officeart/2018/2/layout/IconCircleList"/>
    <dgm:cxn modelId="{6064FB91-4C65-4DA3-ADE9-D95735580776}" type="presParOf" srcId="{DDF2A6A9-CAAD-4E2A-927D-A3DEB96FA6B3}" destId="{776A7DF5-F2EF-4CF0-873E-370619BEDBF9}" srcOrd="0" destOrd="0" presId="urn:microsoft.com/office/officeart/2018/2/layout/IconCircleList"/>
    <dgm:cxn modelId="{15BD17C5-51FC-410B-8F82-C20B30C17DEE}" type="presParOf" srcId="{776A7DF5-F2EF-4CF0-873E-370619BEDBF9}" destId="{518B45BC-8193-4A4B-9963-406107239A65}" srcOrd="0" destOrd="0" presId="urn:microsoft.com/office/officeart/2018/2/layout/IconCircleList"/>
    <dgm:cxn modelId="{3F2AB1E8-0B81-470B-92FC-3038C4B6C3CD}" type="presParOf" srcId="{776A7DF5-F2EF-4CF0-873E-370619BEDBF9}" destId="{A57072E2-C579-49A0-984A-D694C1830122}" srcOrd="1" destOrd="0" presId="urn:microsoft.com/office/officeart/2018/2/layout/IconCircleList"/>
    <dgm:cxn modelId="{8C220C13-13E7-41E3-A514-B0CEF28B57F1}" type="presParOf" srcId="{776A7DF5-F2EF-4CF0-873E-370619BEDBF9}" destId="{BF55591C-C2B8-4544-B190-B03E46FD06E1}" srcOrd="2" destOrd="0" presId="urn:microsoft.com/office/officeart/2018/2/layout/IconCircleList"/>
    <dgm:cxn modelId="{172A631F-B4D6-4473-BB59-830DBD790A6C}" type="presParOf" srcId="{776A7DF5-F2EF-4CF0-873E-370619BEDBF9}" destId="{DB878AD4-D81A-4E8A-B472-3780310B1814}" srcOrd="3" destOrd="0" presId="urn:microsoft.com/office/officeart/2018/2/layout/IconCircleList"/>
    <dgm:cxn modelId="{8C3DA016-8532-4D87-8D6E-C425337DDC4B}" type="presParOf" srcId="{DDF2A6A9-CAAD-4E2A-927D-A3DEB96FA6B3}" destId="{2727E352-57DA-4030-9149-97FF1C3C27AD}" srcOrd="1" destOrd="0" presId="urn:microsoft.com/office/officeart/2018/2/layout/IconCircleList"/>
    <dgm:cxn modelId="{1349B1CB-BC84-4872-A408-67F2A375C246}" type="presParOf" srcId="{DDF2A6A9-CAAD-4E2A-927D-A3DEB96FA6B3}" destId="{462F99A1-3C6F-4C09-8BF5-58B4A5D7CB98}" srcOrd="2" destOrd="0" presId="urn:microsoft.com/office/officeart/2018/2/layout/IconCircleList"/>
    <dgm:cxn modelId="{B3E6CB98-2D45-4405-B236-04430412BCE0}" type="presParOf" srcId="{462F99A1-3C6F-4C09-8BF5-58B4A5D7CB98}" destId="{2931A445-4F53-44F8-9B13-A50B7186B373}" srcOrd="0" destOrd="0" presId="urn:microsoft.com/office/officeart/2018/2/layout/IconCircleList"/>
    <dgm:cxn modelId="{4E4DA977-E4E1-40F8-A67B-E6CF6B143F2A}" type="presParOf" srcId="{462F99A1-3C6F-4C09-8BF5-58B4A5D7CB98}" destId="{E29491FD-D548-4CC9-817F-C9C562A9AB37}" srcOrd="1" destOrd="0" presId="urn:microsoft.com/office/officeart/2018/2/layout/IconCircleList"/>
    <dgm:cxn modelId="{AD86FBCB-0F0B-4529-967A-86F85067980C}" type="presParOf" srcId="{462F99A1-3C6F-4C09-8BF5-58B4A5D7CB98}" destId="{42E01BFC-9BA5-4F41-804C-C970CDD1191C}" srcOrd="2" destOrd="0" presId="urn:microsoft.com/office/officeart/2018/2/layout/IconCircleList"/>
    <dgm:cxn modelId="{9BC9DF2A-8C10-452D-AC62-3EEC768D019C}" type="presParOf" srcId="{462F99A1-3C6F-4C09-8BF5-58B4A5D7CB98}" destId="{88932968-D408-4640-91B9-9A8ABA35569E}" srcOrd="3" destOrd="0" presId="urn:microsoft.com/office/officeart/2018/2/layout/IconCircleList"/>
    <dgm:cxn modelId="{0E5429C3-505D-4068-B16C-7D9BECC64C71}" type="presParOf" srcId="{DDF2A6A9-CAAD-4E2A-927D-A3DEB96FA6B3}" destId="{85F4BC7E-2852-49CD-A0E3-B69045A1276E}" srcOrd="3" destOrd="0" presId="urn:microsoft.com/office/officeart/2018/2/layout/IconCircleList"/>
    <dgm:cxn modelId="{4C33DF08-7E34-427A-8F3D-CB28D505BA80}" type="presParOf" srcId="{DDF2A6A9-CAAD-4E2A-927D-A3DEB96FA6B3}" destId="{9FDCD5E6-3C78-4204-91D3-6E948AF530CD}" srcOrd="4" destOrd="0" presId="urn:microsoft.com/office/officeart/2018/2/layout/IconCircleList"/>
    <dgm:cxn modelId="{9E489BB0-0441-4FB1-92D5-2A159894EFE6}" type="presParOf" srcId="{9FDCD5E6-3C78-4204-91D3-6E948AF530CD}" destId="{498B96E2-2861-4BA6-8598-816F0980EB24}" srcOrd="0" destOrd="0" presId="urn:microsoft.com/office/officeart/2018/2/layout/IconCircleList"/>
    <dgm:cxn modelId="{D88DDD23-B3F9-4EDC-A637-A3F793E31EB8}" type="presParOf" srcId="{9FDCD5E6-3C78-4204-91D3-6E948AF530CD}" destId="{E4D7F0E1-9197-47DB-B6EC-005FCCBE9B2F}" srcOrd="1" destOrd="0" presId="urn:microsoft.com/office/officeart/2018/2/layout/IconCircleList"/>
    <dgm:cxn modelId="{F67744E8-8E88-40AF-9F18-90035D9E2ABD}" type="presParOf" srcId="{9FDCD5E6-3C78-4204-91D3-6E948AF530CD}" destId="{11F051FC-6FF2-43E2-9312-BADD527F83D7}" srcOrd="2" destOrd="0" presId="urn:microsoft.com/office/officeart/2018/2/layout/IconCircleList"/>
    <dgm:cxn modelId="{F9994556-BC92-4BBD-AB66-07ED5A4C92AA}" type="presParOf" srcId="{9FDCD5E6-3C78-4204-91D3-6E948AF530CD}" destId="{17CB2D62-1464-4DFF-8CE9-9C0821A4D43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86A2B-B959-4C44-B6EF-675120A148B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F708E4-6AE5-4818-B6B2-CC3DE1F20557}">
      <dgm:prSet/>
      <dgm:spPr/>
      <dgm:t>
        <a:bodyPr/>
        <a:lstStyle/>
        <a:p>
          <a:r>
            <a:rPr lang="en-ZA"/>
            <a:t>Bundle Premium Products for high-income professionals (e.g., PPSI + PROFMED + STI)</a:t>
          </a:r>
          <a:endParaRPr lang="en-US"/>
        </a:p>
      </dgm:t>
    </dgm:pt>
    <dgm:pt modelId="{25D3124F-604F-4D2A-AB65-DCC67054D8B6}" type="parTrans" cxnId="{72A09B49-31CE-4A12-BF6C-FDA7B2591145}">
      <dgm:prSet/>
      <dgm:spPr/>
      <dgm:t>
        <a:bodyPr/>
        <a:lstStyle/>
        <a:p>
          <a:endParaRPr lang="en-US"/>
        </a:p>
      </dgm:t>
    </dgm:pt>
    <dgm:pt modelId="{B691930F-3A30-47F9-898D-48C34E698E9E}" type="sibTrans" cxnId="{72A09B49-31CE-4A12-BF6C-FDA7B2591145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C43065B4-815B-44F3-955E-F7E07DDE0C80}">
      <dgm:prSet/>
      <dgm:spPr/>
      <dgm:t>
        <a:bodyPr/>
        <a:lstStyle/>
        <a:p>
          <a:r>
            <a:rPr lang="en-ZA" dirty="0"/>
            <a:t>Upsell to Medical Professionals, who currently hold only 2 products</a:t>
          </a:r>
          <a:endParaRPr lang="en-US" dirty="0"/>
        </a:p>
      </dgm:t>
    </dgm:pt>
    <dgm:pt modelId="{AF62F3F1-2604-4714-8912-493CA20522B6}" type="parTrans" cxnId="{9AD0F985-5F12-4D75-96B5-70F00B72E2CF}">
      <dgm:prSet/>
      <dgm:spPr/>
      <dgm:t>
        <a:bodyPr/>
        <a:lstStyle/>
        <a:p>
          <a:endParaRPr lang="en-US"/>
        </a:p>
      </dgm:t>
    </dgm:pt>
    <dgm:pt modelId="{A2DCDD60-B8AE-45DD-A9DC-18873B2AFB31}" type="sibTrans" cxnId="{9AD0F985-5F12-4D75-96B5-70F00B72E2CF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D6CC565A-C176-4EE5-8300-27ABB4746FCA}">
      <dgm:prSet/>
      <dgm:spPr/>
      <dgm:t>
        <a:bodyPr/>
        <a:lstStyle/>
        <a:p>
          <a:r>
            <a:rPr lang="en-ZA" dirty="0"/>
            <a:t>Cross-Sell to Younger Customers with affordable starter options (e.g.,</a:t>
          </a:r>
          <a:r>
            <a:rPr lang="en-ZA" dirty="0" err="1"/>
            <a:t>ProfMed</a:t>
          </a:r>
          <a:r>
            <a:rPr lang="en-ZA" dirty="0"/>
            <a:t> or PPSI via email/app)</a:t>
          </a:r>
          <a:endParaRPr lang="en-US" dirty="0"/>
        </a:p>
      </dgm:t>
    </dgm:pt>
    <dgm:pt modelId="{4493DEE5-FF02-4D29-B86E-171BE2B4FD84}" type="sibTrans" cxnId="{553347E6-02AA-4739-BB7D-D4CCABF1BC33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6492C0BF-0C61-4402-9ED3-95136F418658}" type="parTrans" cxnId="{553347E6-02AA-4739-BB7D-D4CCABF1BC33}">
      <dgm:prSet/>
      <dgm:spPr/>
      <dgm:t>
        <a:bodyPr/>
        <a:lstStyle/>
        <a:p>
          <a:endParaRPr lang="en-US"/>
        </a:p>
      </dgm:t>
    </dgm:pt>
    <dgm:pt modelId="{7AAAED5B-A15F-234E-8360-7B18BDE7880D}" type="pres">
      <dgm:prSet presAssocID="{CAD86A2B-B959-4C44-B6EF-675120A148B3}" presName="Name0" presStyleCnt="0">
        <dgm:presLayoutVars>
          <dgm:animLvl val="lvl"/>
          <dgm:resizeHandles val="exact"/>
        </dgm:presLayoutVars>
      </dgm:prSet>
      <dgm:spPr/>
    </dgm:pt>
    <dgm:pt modelId="{7B3B044D-0E32-BC46-BDE4-9CB31F207B7C}" type="pres">
      <dgm:prSet presAssocID="{65F708E4-6AE5-4818-B6B2-CC3DE1F20557}" presName="compositeNode" presStyleCnt="0">
        <dgm:presLayoutVars>
          <dgm:bulletEnabled val="1"/>
        </dgm:presLayoutVars>
      </dgm:prSet>
      <dgm:spPr/>
    </dgm:pt>
    <dgm:pt modelId="{2C02612E-FFC6-9C47-A68B-1E27442CEDBE}" type="pres">
      <dgm:prSet presAssocID="{65F708E4-6AE5-4818-B6B2-CC3DE1F20557}" presName="bgRect" presStyleLbl="alignNode1" presStyleIdx="0" presStyleCnt="3"/>
      <dgm:spPr/>
    </dgm:pt>
    <dgm:pt modelId="{8603698C-4653-4549-8534-6ECAFDAA6FD1}" type="pres">
      <dgm:prSet presAssocID="{B691930F-3A30-47F9-898D-48C34E698E9E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999AC7E-DE99-464C-A556-6A38B9FF9E67}" type="pres">
      <dgm:prSet presAssocID="{65F708E4-6AE5-4818-B6B2-CC3DE1F20557}" presName="nodeRect" presStyleLbl="alignNode1" presStyleIdx="0" presStyleCnt="3">
        <dgm:presLayoutVars>
          <dgm:bulletEnabled val="1"/>
        </dgm:presLayoutVars>
      </dgm:prSet>
      <dgm:spPr/>
    </dgm:pt>
    <dgm:pt modelId="{9D53BFC7-D2D1-6842-BAAB-95445C3ED25E}" type="pres">
      <dgm:prSet presAssocID="{B691930F-3A30-47F9-898D-48C34E698E9E}" presName="sibTrans" presStyleCnt="0"/>
      <dgm:spPr/>
    </dgm:pt>
    <dgm:pt modelId="{74101780-0915-3F4E-8092-CDBCAB750910}" type="pres">
      <dgm:prSet presAssocID="{D6CC565A-C176-4EE5-8300-27ABB4746FCA}" presName="compositeNode" presStyleCnt="0">
        <dgm:presLayoutVars>
          <dgm:bulletEnabled val="1"/>
        </dgm:presLayoutVars>
      </dgm:prSet>
      <dgm:spPr/>
    </dgm:pt>
    <dgm:pt modelId="{4EAC1D29-98F8-D74A-9095-02CE7FEC0792}" type="pres">
      <dgm:prSet presAssocID="{D6CC565A-C176-4EE5-8300-27ABB4746FCA}" presName="bgRect" presStyleLbl="alignNode1" presStyleIdx="1" presStyleCnt="3"/>
      <dgm:spPr/>
    </dgm:pt>
    <dgm:pt modelId="{C51B24F4-FF35-C24A-BDE7-3AF2654049E0}" type="pres">
      <dgm:prSet presAssocID="{4493DEE5-FF02-4D29-B86E-171BE2B4FD8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CF3A5CD-6FDB-D044-BBCA-EEF8E0029239}" type="pres">
      <dgm:prSet presAssocID="{D6CC565A-C176-4EE5-8300-27ABB4746FCA}" presName="nodeRect" presStyleLbl="alignNode1" presStyleIdx="1" presStyleCnt="3">
        <dgm:presLayoutVars>
          <dgm:bulletEnabled val="1"/>
        </dgm:presLayoutVars>
      </dgm:prSet>
      <dgm:spPr/>
    </dgm:pt>
    <dgm:pt modelId="{F906D266-074D-EE46-8542-41535DA5B82F}" type="pres">
      <dgm:prSet presAssocID="{4493DEE5-FF02-4D29-B86E-171BE2B4FD84}" presName="sibTrans" presStyleCnt="0"/>
      <dgm:spPr/>
    </dgm:pt>
    <dgm:pt modelId="{781E3A37-FC2B-FC43-9448-BF08D308E76E}" type="pres">
      <dgm:prSet presAssocID="{C43065B4-815B-44F3-955E-F7E07DDE0C80}" presName="compositeNode" presStyleCnt="0">
        <dgm:presLayoutVars>
          <dgm:bulletEnabled val="1"/>
        </dgm:presLayoutVars>
      </dgm:prSet>
      <dgm:spPr/>
    </dgm:pt>
    <dgm:pt modelId="{23CF400D-18F4-E948-8967-69B5ADED6B2D}" type="pres">
      <dgm:prSet presAssocID="{C43065B4-815B-44F3-955E-F7E07DDE0C80}" presName="bgRect" presStyleLbl="alignNode1" presStyleIdx="2" presStyleCnt="3"/>
      <dgm:spPr/>
    </dgm:pt>
    <dgm:pt modelId="{0D0E946B-1D28-9A48-8075-832E6E785C31}" type="pres">
      <dgm:prSet presAssocID="{A2DCDD60-B8AE-45DD-A9DC-18873B2AFB31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D1A2FCE-A730-0C4E-8F91-FE4B371253C9}" type="pres">
      <dgm:prSet presAssocID="{C43065B4-815B-44F3-955E-F7E07DDE0C80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0B1E9D03-2CAC-A64A-8E6E-C8CB171E4FD8}" type="presOf" srcId="{D6CC565A-C176-4EE5-8300-27ABB4746FCA}" destId="{2CF3A5CD-6FDB-D044-BBCA-EEF8E0029239}" srcOrd="1" destOrd="0" presId="urn:microsoft.com/office/officeart/2016/7/layout/LinearBlockProcessNumbered"/>
    <dgm:cxn modelId="{CAE5DB0B-4D8B-7344-A19C-74405EFA75D4}" type="presOf" srcId="{CAD86A2B-B959-4C44-B6EF-675120A148B3}" destId="{7AAAED5B-A15F-234E-8360-7B18BDE7880D}" srcOrd="0" destOrd="0" presId="urn:microsoft.com/office/officeart/2016/7/layout/LinearBlockProcessNumbered"/>
    <dgm:cxn modelId="{20722241-3F8A-A543-84E8-5940DA78FFBB}" type="presOf" srcId="{4493DEE5-FF02-4D29-B86E-171BE2B4FD84}" destId="{C51B24F4-FF35-C24A-BDE7-3AF2654049E0}" srcOrd="0" destOrd="0" presId="urn:microsoft.com/office/officeart/2016/7/layout/LinearBlockProcessNumbered"/>
    <dgm:cxn modelId="{8695E343-176B-AA4F-A9A7-0E36F6B299AA}" type="presOf" srcId="{65F708E4-6AE5-4818-B6B2-CC3DE1F20557}" destId="{2C02612E-FFC6-9C47-A68B-1E27442CEDBE}" srcOrd="0" destOrd="0" presId="urn:microsoft.com/office/officeart/2016/7/layout/LinearBlockProcessNumbered"/>
    <dgm:cxn modelId="{72A09B49-31CE-4A12-BF6C-FDA7B2591145}" srcId="{CAD86A2B-B959-4C44-B6EF-675120A148B3}" destId="{65F708E4-6AE5-4818-B6B2-CC3DE1F20557}" srcOrd="0" destOrd="0" parTransId="{25D3124F-604F-4D2A-AB65-DCC67054D8B6}" sibTransId="{B691930F-3A30-47F9-898D-48C34E698E9E}"/>
    <dgm:cxn modelId="{7C5F1F61-05A7-9A4D-A547-1E434D207FDB}" type="presOf" srcId="{D6CC565A-C176-4EE5-8300-27ABB4746FCA}" destId="{4EAC1D29-98F8-D74A-9095-02CE7FEC0792}" srcOrd="0" destOrd="0" presId="urn:microsoft.com/office/officeart/2016/7/layout/LinearBlockProcessNumbered"/>
    <dgm:cxn modelId="{DC209A62-A54F-C04E-A2ED-1F00541CC943}" type="presOf" srcId="{C43065B4-815B-44F3-955E-F7E07DDE0C80}" destId="{6D1A2FCE-A730-0C4E-8F91-FE4B371253C9}" srcOrd="1" destOrd="0" presId="urn:microsoft.com/office/officeart/2016/7/layout/LinearBlockProcessNumbered"/>
    <dgm:cxn modelId="{EC851D6D-B48C-374A-B9C8-3F985298E364}" type="presOf" srcId="{A2DCDD60-B8AE-45DD-A9DC-18873B2AFB31}" destId="{0D0E946B-1D28-9A48-8075-832E6E785C31}" srcOrd="0" destOrd="0" presId="urn:microsoft.com/office/officeart/2016/7/layout/LinearBlockProcessNumbered"/>
    <dgm:cxn modelId="{9AD0F985-5F12-4D75-96B5-70F00B72E2CF}" srcId="{CAD86A2B-B959-4C44-B6EF-675120A148B3}" destId="{C43065B4-815B-44F3-955E-F7E07DDE0C80}" srcOrd="2" destOrd="0" parTransId="{AF62F3F1-2604-4714-8912-493CA20522B6}" sibTransId="{A2DCDD60-B8AE-45DD-A9DC-18873B2AFB31}"/>
    <dgm:cxn modelId="{B36DA4CE-1908-0D49-9B67-AD3F07C9A0C5}" type="presOf" srcId="{65F708E4-6AE5-4818-B6B2-CC3DE1F20557}" destId="{0999AC7E-DE99-464C-A556-6A38B9FF9E67}" srcOrd="1" destOrd="0" presId="urn:microsoft.com/office/officeart/2016/7/layout/LinearBlockProcessNumbered"/>
    <dgm:cxn modelId="{18F3E0CF-0F3C-A14F-A2F4-E46776A7B5D8}" type="presOf" srcId="{B691930F-3A30-47F9-898D-48C34E698E9E}" destId="{8603698C-4653-4549-8534-6ECAFDAA6FD1}" srcOrd="0" destOrd="0" presId="urn:microsoft.com/office/officeart/2016/7/layout/LinearBlockProcessNumbered"/>
    <dgm:cxn modelId="{05090BDA-6C42-0C48-A592-56E76F778E21}" type="presOf" srcId="{C43065B4-815B-44F3-955E-F7E07DDE0C80}" destId="{23CF400D-18F4-E948-8967-69B5ADED6B2D}" srcOrd="0" destOrd="0" presId="urn:microsoft.com/office/officeart/2016/7/layout/LinearBlockProcessNumbered"/>
    <dgm:cxn modelId="{553347E6-02AA-4739-BB7D-D4CCABF1BC33}" srcId="{CAD86A2B-B959-4C44-B6EF-675120A148B3}" destId="{D6CC565A-C176-4EE5-8300-27ABB4746FCA}" srcOrd="1" destOrd="0" parTransId="{6492C0BF-0C61-4402-9ED3-95136F418658}" sibTransId="{4493DEE5-FF02-4D29-B86E-171BE2B4FD84}"/>
    <dgm:cxn modelId="{5080E93E-6918-9A4A-838B-52558B314542}" type="presParOf" srcId="{7AAAED5B-A15F-234E-8360-7B18BDE7880D}" destId="{7B3B044D-0E32-BC46-BDE4-9CB31F207B7C}" srcOrd="0" destOrd="0" presId="urn:microsoft.com/office/officeart/2016/7/layout/LinearBlockProcessNumbered"/>
    <dgm:cxn modelId="{06F729D1-7D5D-7A46-9B83-69377E9128BA}" type="presParOf" srcId="{7B3B044D-0E32-BC46-BDE4-9CB31F207B7C}" destId="{2C02612E-FFC6-9C47-A68B-1E27442CEDBE}" srcOrd="0" destOrd="0" presId="urn:microsoft.com/office/officeart/2016/7/layout/LinearBlockProcessNumbered"/>
    <dgm:cxn modelId="{CB6D20B3-03E8-1746-9911-5E6F0CB6FC12}" type="presParOf" srcId="{7B3B044D-0E32-BC46-BDE4-9CB31F207B7C}" destId="{8603698C-4653-4549-8534-6ECAFDAA6FD1}" srcOrd="1" destOrd="0" presId="urn:microsoft.com/office/officeart/2016/7/layout/LinearBlockProcessNumbered"/>
    <dgm:cxn modelId="{7B391F7C-4163-1D40-83F1-866F37771115}" type="presParOf" srcId="{7B3B044D-0E32-BC46-BDE4-9CB31F207B7C}" destId="{0999AC7E-DE99-464C-A556-6A38B9FF9E67}" srcOrd="2" destOrd="0" presId="urn:microsoft.com/office/officeart/2016/7/layout/LinearBlockProcessNumbered"/>
    <dgm:cxn modelId="{4603BF24-F4B9-FB48-853D-F57F838C3B61}" type="presParOf" srcId="{7AAAED5B-A15F-234E-8360-7B18BDE7880D}" destId="{9D53BFC7-D2D1-6842-BAAB-95445C3ED25E}" srcOrd="1" destOrd="0" presId="urn:microsoft.com/office/officeart/2016/7/layout/LinearBlockProcessNumbered"/>
    <dgm:cxn modelId="{DB36169E-9330-3349-BC22-6A5EB2CB1046}" type="presParOf" srcId="{7AAAED5B-A15F-234E-8360-7B18BDE7880D}" destId="{74101780-0915-3F4E-8092-CDBCAB750910}" srcOrd="2" destOrd="0" presId="urn:microsoft.com/office/officeart/2016/7/layout/LinearBlockProcessNumbered"/>
    <dgm:cxn modelId="{D78514CE-9FB2-9045-8B0C-17955C41F6B8}" type="presParOf" srcId="{74101780-0915-3F4E-8092-CDBCAB750910}" destId="{4EAC1D29-98F8-D74A-9095-02CE7FEC0792}" srcOrd="0" destOrd="0" presId="urn:microsoft.com/office/officeart/2016/7/layout/LinearBlockProcessNumbered"/>
    <dgm:cxn modelId="{E2A2D977-10CC-7E4E-9870-9140A7018A01}" type="presParOf" srcId="{74101780-0915-3F4E-8092-CDBCAB750910}" destId="{C51B24F4-FF35-C24A-BDE7-3AF2654049E0}" srcOrd="1" destOrd="0" presId="urn:microsoft.com/office/officeart/2016/7/layout/LinearBlockProcessNumbered"/>
    <dgm:cxn modelId="{335E9993-7990-BF46-821A-7A1BC588B805}" type="presParOf" srcId="{74101780-0915-3F4E-8092-CDBCAB750910}" destId="{2CF3A5CD-6FDB-D044-BBCA-EEF8E0029239}" srcOrd="2" destOrd="0" presId="urn:microsoft.com/office/officeart/2016/7/layout/LinearBlockProcessNumbered"/>
    <dgm:cxn modelId="{02C5C1C0-2B3A-8743-B568-8346ABCFEE43}" type="presParOf" srcId="{7AAAED5B-A15F-234E-8360-7B18BDE7880D}" destId="{F906D266-074D-EE46-8542-41535DA5B82F}" srcOrd="3" destOrd="0" presId="urn:microsoft.com/office/officeart/2016/7/layout/LinearBlockProcessNumbered"/>
    <dgm:cxn modelId="{03F7A162-3725-BC48-8CBD-48D6914AFAF4}" type="presParOf" srcId="{7AAAED5B-A15F-234E-8360-7B18BDE7880D}" destId="{781E3A37-FC2B-FC43-9448-BF08D308E76E}" srcOrd="4" destOrd="0" presId="urn:microsoft.com/office/officeart/2016/7/layout/LinearBlockProcessNumbered"/>
    <dgm:cxn modelId="{7AE81286-4104-2341-BAEA-4CFC687FD716}" type="presParOf" srcId="{781E3A37-FC2B-FC43-9448-BF08D308E76E}" destId="{23CF400D-18F4-E948-8967-69B5ADED6B2D}" srcOrd="0" destOrd="0" presId="urn:microsoft.com/office/officeart/2016/7/layout/LinearBlockProcessNumbered"/>
    <dgm:cxn modelId="{192C962C-9A83-ED43-B133-D31ECD8885CA}" type="presParOf" srcId="{781E3A37-FC2B-FC43-9448-BF08D308E76E}" destId="{0D0E946B-1D28-9A48-8075-832E6E785C31}" srcOrd="1" destOrd="0" presId="urn:microsoft.com/office/officeart/2016/7/layout/LinearBlockProcessNumbered"/>
    <dgm:cxn modelId="{75079070-B5DD-384C-9015-97DDFFB39911}" type="presParOf" srcId="{781E3A37-FC2B-FC43-9448-BF08D308E76E}" destId="{6D1A2FCE-A730-0C4E-8F91-FE4B371253C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B45BC-8193-4A4B-9963-406107239A65}">
      <dsp:nvSpPr>
        <dsp:cNvPr id="0" name=""/>
        <dsp:cNvSpPr/>
      </dsp:nvSpPr>
      <dsp:spPr>
        <a:xfrm>
          <a:off x="82613" y="1525815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072E2-C579-49A0-984A-D694C1830122}">
      <dsp:nvSpPr>
        <dsp:cNvPr id="0" name=""/>
        <dsp:cNvSpPr/>
      </dsp:nvSpPr>
      <dsp:spPr>
        <a:xfrm>
          <a:off x="271034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78AD4-D81A-4E8A-B472-3780310B1814}">
      <dsp:nvSpPr>
        <dsp:cNvPr id="0" name=""/>
        <dsp:cNvSpPr/>
      </dsp:nvSpPr>
      <dsp:spPr>
        <a:xfrm>
          <a:off x="1172126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kern="1200"/>
            <a:t>Key Customer Insights</a:t>
          </a:r>
          <a:endParaRPr lang="en-US" sz="2000" kern="1200"/>
        </a:p>
      </dsp:txBody>
      <dsp:txXfrm>
        <a:off x="1172126" y="1525815"/>
        <a:ext cx="2114937" cy="897246"/>
      </dsp:txXfrm>
    </dsp:sp>
    <dsp:sp modelId="{2931A445-4F53-44F8-9B13-A50B7186B373}">
      <dsp:nvSpPr>
        <dsp:cNvPr id="0" name=""/>
        <dsp:cNvSpPr/>
      </dsp:nvSpPr>
      <dsp:spPr>
        <a:xfrm>
          <a:off x="3655575" y="1525815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491FD-D548-4CC9-817F-C9C562A9AB37}">
      <dsp:nvSpPr>
        <dsp:cNvPr id="0" name=""/>
        <dsp:cNvSpPr/>
      </dsp:nvSpPr>
      <dsp:spPr>
        <a:xfrm>
          <a:off x="3843996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32968-D408-4640-91B9-9A8ABA35569E}">
      <dsp:nvSpPr>
        <dsp:cNvPr id="0" name=""/>
        <dsp:cNvSpPr/>
      </dsp:nvSpPr>
      <dsp:spPr>
        <a:xfrm>
          <a:off x="4745088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kern="1200"/>
            <a:t>Strategic Recommendations</a:t>
          </a:r>
          <a:endParaRPr lang="en-US" sz="2000" kern="1200"/>
        </a:p>
      </dsp:txBody>
      <dsp:txXfrm>
        <a:off x="4745088" y="1525815"/>
        <a:ext cx="2114937" cy="897246"/>
      </dsp:txXfrm>
    </dsp:sp>
    <dsp:sp modelId="{498B96E2-2861-4BA6-8598-816F0980EB24}">
      <dsp:nvSpPr>
        <dsp:cNvPr id="0" name=""/>
        <dsp:cNvSpPr/>
      </dsp:nvSpPr>
      <dsp:spPr>
        <a:xfrm>
          <a:off x="7228536" y="1525815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7F0E1-9197-47DB-B6EC-005FCCBE9B2F}">
      <dsp:nvSpPr>
        <dsp:cNvPr id="0" name=""/>
        <dsp:cNvSpPr/>
      </dsp:nvSpPr>
      <dsp:spPr>
        <a:xfrm>
          <a:off x="7416958" y="1714236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B2D62-1464-4DFF-8CE9-9C0821A4D439}">
      <dsp:nvSpPr>
        <dsp:cNvPr id="0" name=""/>
        <dsp:cNvSpPr/>
      </dsp:nvSpPr>
      <dsp:spPr>
        <a:xfrm>
          <a:off x="8318049" y="152581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kern="1200"/>
            <a:t>Tool Demonstration</a:t>
          </a:r>
          <a:endParaRPr lang="en-US" sz="2000" kern="1200"/>
        </a:p>
      </dsp:txBody>
      <dsp:txXfrm>
        <a:off x="8318049" y="1525815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2612E-FFC6-9C47-A68B-1E27442CEDBE}">
      <dsp:nvSpPr>
        <dsp:cNvPr id="0" name=""/>
        <dsp:cNvSpPr/>
      </dsp:nvSpPr>
      <dsp:spPr>
        <a:xfrm>
          <a:off x="821" y="0"/>
          <a:ext cx="3327201" cy="3948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/>
            <a:t>Bundle Premium Products for high-income professionals (e.g., PPSI + PROFMED + STI)</a:t>
          </a:r>
          <a:endParaRPr lang="en-US" sz="2400" kern="1200"/>
        </a:p>
      </dsp:txBody>
      <dsp:txXfrm>
        <a:off x="821" y="1579550"/>
        <a:ext cx="3327201" cy="2369325"/>
      </dsp:txXfrm>
    </dsp:sp>
    <dsp:sp modelId="{8603698C-4653-4549-8534-6ECAFDAA6FD1}">
      <dsp:nvSpPr>
        <dsp:cNvPr id="0" name=""/>
        <dsp:cNvSpPr/>
      </dsp:nvSpPr>
      <dsp:spPr>
        <a:xfrm>
          <a:off x="821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1</a:t>
          </a:r>
        </a:p>
      </dsp:txBody>
      <dsp:txXfrm>
        <a:off x="821" y="0"/>
        <a:ext cx="3327201" cy="1579550"/>
      </dsp:txXfrm>
    </dsp:sp>
    <dsp:sp modelId="{4EAC1D29-98F8-D74A-9095-02CE7FEC0792}">
      <dsp:nvSpPr>
        <dsp:cNvPr id="0" name=""/>
        <dsp:cNvSpPr/>
      </dsp:nvSpPr>
      <dsp:spPr>
        <a:xfrm>
          <a:off x="3594199" y="0"/>
          <a:ext cx="3327201" cy="3948876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 dirty="0"/>
            <a:t>Cross-Sell to Younger Customers with affordable starter options (e.g.,</a:t>
          </a:r>
          <a:r>
            <a:rPr lang="en-ZA" sz="2400" kern="1200" dirty="0" err="1"/>
            <a:t>ProfMed</a:t>
          </a:r>
          <a:r>
            <a:rPr lang="en-ZA" sz="2400" kern="1200" dirty="0"/>
            <a:t> or PPSI via email/app)</a:t>
          </a:r>
          <a:endParaRPr lang="en-US" sz="2400" kern="1200" dirty="0"/>
        </a:p>
      </dsp:txBody>
      <dsp:txXfrm>
        <a:off x="3594199" y="1579550"/>
        <a:ext cx="3327201" cy="2369325"/>
      </dsp:txXfrm>
    </dsp:sp>
    <dsp:sp modelId="{C51B24F4-FF35-C24A-BDE7-3AF2654049E0}">
      <dsp:nvSpPr>
        <dsp:cNvPr id="0" name=""/>
        <dsp:cNvSpPr/>
      </dsp:nvSpPr>
      <dsp:spPr>
        <a:xfrm>
          <a:off x="3594199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2</a:t>
          </a:r>
        </a:p>
      </dsp:txBody>
      <dsp:txXfrm>
        <a:off x="3594199" y="0"/>
        <a:ext cx="3327201" cy="1579550"/>
      </dsp:txXfrm>
    </dsp:sp>
    <dsp:sp modelId="{23CF400D-18F4-E948-8967-69B5ADED6B2D}">
      <dsp:nvSpPr>
        <dsp:cNvPr id="0" name=""/>
        <dsp:cNvSpPr/>
      </dsp:nvSpPr>
      <dsp:spPr>
        <a:xfrm>
          <a:off x="7187576" y="0"/>
          <a:ext cx="3327201" cy="3948876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 dirty="0"/>
            <a:t>Upsell to Medical Professionals, who currently hold only 2 products</a:t>
          </a:r>
          <a:endParaRPr lang="en-US" sz="2400" kern="1200" dirty="0"/>
        </a:p>
      </dsp:txBody>
      <dsp:txXfrm>
        <a:off x="7187576" y="1579550"/>
        <a:ext cx="3327201" cy="2369325"/>
      </dsp:txXfrm>
    </dsp:sp>
    <dsp:sp modelId="{0D0E946B-1D28-9A48-8075-832E6E785C31}">
      <dsp:nvSpPr>
        <dsp:cNvPr id="0" name=""/>
        <dsp:cNvSpPr/>
      </dsp:nvSpPr>
      <dsp:spPr>
        <a:xfrm>
          <a:off x="7187576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3</a:t>
          </a:r>
        </a:p>
      </dsp:txBody>
      <dsp:txXfrm>
        <a:off x="7187576" y="0"/>
        <a:ext cx="3327201" cy="1579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A308-8D07-8DB9-79B8-B4A380417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0A82E-F28B-C366-5DDF-5EB33993D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9E3F6-BB11-CD9F-C5F4-BEA2FFF0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63AE8-47E2-FC65-98BB-ED076D11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CA09C-39E9-61DC-C0AF-C141DDF4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1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02EF-E348-36AE-886A-B8311EBF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3263B-CEC4-FDF2-C28F-330B63741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E8474-002A-410A-4BB5-AC0D71669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337B6-87EB-4237-C0CE-2F8CA16E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5BC35-71F6-5293-AACF-7FC54623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4F06D-1CC2-949C-7E7F-BD7B142CC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1CDA4-E644-24E0-59EC-CAF8E5883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1391-ED2D-7DDA-6C1B-EB1C8A00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798C-03D5-5623-CAF7-E6C0DAC5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B0B1C-1A1F-BFF1-E0B0-1B537FE5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8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329A-8AD3-1669-ACD5-B6CDF647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6444-BA60-82C0-4ADA-9563C52E8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7BE19-46F3-2F68-A812-450AB78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E72B5-FAB5-9C55-81B8-60EE9A76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14510-5609-F47D-51E0-15BAC0EF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7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B2CC-99AC-1160-28EE-FAFD5D2A4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073CB-2025-0A35-04EF-8BAE6B47B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8DB5F-637D-95CD-17BB-0D2EC6EBF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74877-46AD-96E1-DC0F-72F4C665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5F865-F688-34F6-7415-2E9D21C8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3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4344-2DA8-14B3-EC42-1FCFDFA7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7C639-7962-A9A9-AE46-0BEB65E36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B653F-DBAE-E414-756B-996673F02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94804-51CF-EE09-5007-C06E8CA9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0903A-7C00-6386-A9B2-7BBAC3A4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047BA-58B4-C345-5D7A-4924EAC9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1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8DC95-BB29-2709-DA14-52B9C9C1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DB739-29F9-BAC3-A239-69E7B61AE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2059B-9D37-09E0-2566-0228BD47E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700E0-0463-1D31-9544-2C082C2F8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AB8D9-173C-72AF-ABBA-40ACB7E75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F8068-91D8-BA54-C848-A042490D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3A83B-219B-85B5-7763-57859375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003404-A9ED-5F3F-695E-6853A510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8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0A39-6179-02AB-82BD-8669594B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26E20-7D4A-DD03-AAAD-DA655B09C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22594-E08F-E69E-3EDE-1EA5FB5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62754-01D9-1E65-663E-D9F560CA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5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518E81-5F7A-C301-CCB4-419887D3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7E581-52CC-688A-202A-77A8E704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7AF06-C6A4-671E-5E00-EF789E26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49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DA3C-74C4-D020-B362-CE5E64A5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1F57-85D3-1B62-F8C3-322910B9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7B16D-AD03-8BDD-4E7C-C1E2A11A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6AD79-88E5-B653-65F7-7A819F91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33F24-00FD-883C-7F6C-92B1EA87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7FF7D-EB2F-AA29-C031-635B2537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7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743C-F6F6-138D-8DF9-DDE90C13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790BEA-0D92-6FC0-A5C3-410A51F65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5E5CD-51B5-7F9F-54B7-9F1D37F62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AC495-30F4-94B3-FCE7-4AC2F071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A5CC7-D23F-193C-59C9-9A7B7993E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A4DEB-D12B-0D03-98BB-3B86D63E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8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6FB451-8B45-38B5-F7DD-FF311E96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979F6-4B34-9475-AF9C-058EB6B91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C26AD-1EB1-7F06-24E6-9FC27DC57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332F22-7937-7645-9E56-3EC6C2B53968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E9573-E5C2-ED17-69D4-462DC36B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49800-FB51-AD08-BD24-7D5F75634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F9E36-6800-4543-9645-13B20AF4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99980-3F47-2F81-67B4-18A6D6DF9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ZA" sz="7200"/>
              <a:t>Customer Insights and Tool Demonstration</a:t>
            </a:r>
            <a:endParaRPr lang="en-US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1955D-3F11-888B-F2FC-7A2A60A66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Naledi Mosala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42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2" name="Rectangle 718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C356-A9AA-A1DC-46AD-62E87475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Tool Demonstration</a:t>
            </a:r>
          </a:p>
        </p:txBody>
      </p:sp>
      <p:sp>
        <p:nvSpPr>
          <p:cNvPr id="718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Demo - Free computer icons">
            <a:extLst>
              <a:ext uri="{FF2B5EF4-FFF2-40B4-BE49-F238E27FC236}">
                <a16:creationId xmlns:a16="http://schemas.microsoft.com/office/drawing/2014/main" id="{41604D9F-AFA8-BE56-9703-0A725395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4356" y="2642616"/>
            <a:ext cx="3605784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ideo1501355485.mp4" descr="A screenshot of a computer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1FC92F04-C273-A621-B2C3-B5A8299EE3F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750.054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4496" y="2691003"/>
            <a:ext cx="5614416" cy="35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4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2E107-D73D-91C4-5B5E-2945E320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ZA" sz="5400"/>
              <a:t>Overview</a:t>
            </a:r>
            <a:endParaRPr lang="en-US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D1B8B8C-49C2-BE8D-7B97-7369BB1F0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83107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771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94D3-DDAF-55E2-B5C4-7696EC23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Customer Demographics: </a:t>
            </a:r>
            <a:r>
              <a:rPr lang="en-ZA" dirty="0">
                <a:solidFill>
                  <a:srgbClr val="000000"/>
                </a:solidFill>
              </a:rPr>
              <a:t>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84E77-CAD3-21F3-3EFB-C34932DE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553" y="5721641"/>
            <a:ext cx="6647811" cy="64060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ZA" dirty="0"/>
              <a:t>Majority of customers between </a:t>
            </a:r>
            <a:r>
              <a:rPr lang="en-ZA" b="1" dirty="0">
                <a:solidFill>
                  <a:schemeClr val="accent2"/>
                </a:solidFill>
              </a:rPr>
              <a:t>30–50 years old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D41C8DC9-E78D-0384-7B1A-C6689F659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122" y="1386112"/>
            <a:ext cx="6791325" cy="43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76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65BB-1ED7-C6DF-70FC-744DF881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Customer Demographics: </a:t>
            </a:r>
            <a:r>
              <a:rPr lang="en-ZA" dirty="0">
                <a:solidFill>
                  <a:srgbClr val="000000"/>
                </a:solidFill>
              </a:rPr>
              <a:t>Gender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9" name="Picture 11" descr="0">
            <a:extLst>
              <a:ext uri="{FF2B5EF4-FFF2-40B4-BE49-F238E27FC236}">
                <a16:creationId xmlns:a16="http://schemas.microsoft.com/office/drawing/2014/main" id="{6FFE106B-C5A0-55D8-C28D-AE7C57324D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457" y="1253331"/>
            <a:ext cx="49178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982E1B-5CD3-A0FD-29BB-BE5B7601E618}"/>
              </a:ext>
            </a:extLst>
          </p:cNvPr>
          <p:cNvSpPr txBox="1"/>
          <p:nvPr/>
        </p:nvSpPr>
        <p:spPr>
          <a:xfrm>
            <a:off x="3511445" y="5747173"/>
            <a:ext cx="449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dirty="0"/>
              <a:t>Balanced ratio, </a:t>
            </a:r>
            <a:r>
              <a:rPr lang="en-ZA" sz="2400" b="1" dirty="0">
                <a:solidFill>
                  <a:schemeClr val="accent2"/>
                </a:solidFill>
              </a:rPr>
              <a:t>11.6% </a:t>
            </a:r>
            <a:r>
              <a:rPr lang="en-ZA" sz="2400" dirty="0"/>
              <a:t>more men</a:t>
            </a:r>
            <a:endParaRPr lang="en-US" sz="2400" dirty="0"/>
          </a:p>
        </p:txBody>
      </p:sp>
      <p:pic>
        <p:nvPicPr>
          <p:cNvPr id="2065" name="Picture 17" descr="Symbol Of Woman Icon, Transparent ...">
            <a:extLst>
              <a:ext uri="{FF2B5EF4-FFF2-40B4-BE49-F238E27FC236}">
                <a16:creationId xmlns:a16="http://schemas.microsoft.com/office/drawing/2014/main" id="{87BE15AA-1802-7BE0-CF2A-3167B8DD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312" y="2377678"/>
            <a:ext cx="1101679" cy="240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Male Symbol Icon Stock Illustrations ...">
            <a:extLst>
              <a:ext uri="{FF2B5EF4-FFF2-40B4-BE49-F238E27FC236}">
                <a16:creationId xmlns:a16="http://schemas.microsoft.com/office/drawing/2014/main" id="{410B427C-ADD2-5F64-BDEF-FF68D80F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" y="2230742"/>
            <a:ext cx="2833873" cy="283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04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66613-B381-2463-3BC5-D2BE40A6C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Customer Demographics: Ethnicity</a:t>
            </a:r>
          </a:p>
        </p:txBody>
      </p:sp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7" name="Content Placeholder 3086">
            <a:extLst>
              <a:ext uri="{FF2B5EF4-FFF2-40B4-BE49-F238E27FC236}">
                <a16:creationId xmlns:a16="http://schemas.microsoft.com/office/drawing/2014/main" id="{A9B6479C-A192-3445-3243-458E9C8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089" y="1511968"/>
            <a:ext cx="9751823" cy="582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Predominantly White – </a:t>
            </a:r>
            <a:r>
              <a:rPr lang="en-US" sz="2400" b="1" dirty="0">
                <a:solidFill>
                  <a:schemeClr val="accent2"/>
                </a:solidFill>
              </a:rPr>
              <a:t>37%</a:t>
            </a: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83" name="Picture 11" descr="0">
            <a:extLst>
              <a:ext uri="{FF2B5EF4-FFF2-40B4-BE49-F238E27FC236}">
                <a16:creationId xmlns:a16="http://schemas.microsoft.com/office/drawing/2014/main" id="{F866C3F4-5FF2-FB6E-CBB4-AF2BB4F2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9909" y="2219043"/>
            <a:ext cx="5140661" cy="340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8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84B4D-E188-9F9F-F980-4F7A8009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/>
              <a:t>Customer Demographics: Occupation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9F7513D3-9F89-51C9-B446-B20FF3311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03" y="6041446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36.2%</a:t>
            </a:r>
            <a:r>
              <a:rPr lang="en-US" sz="2400" dirty="0"/>
              <a:t> of customers work in the </a:t>
            </a:r>
            <a:r>
              <a:rPr lang="en-US" sz="2400" b="1" dirty="0">
                <a:solidFill>
                  <a:schemeClr val="accent2"/>
                </a:solidFill>
              </a:rPr>
              <a:t>medical sector</a:t>
            </a:r>
          </a:p>
        </p:txBody>
      </p:sp>
      <p:sp>
        <p:nvSpPr>
          <p:cNvPr id="410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0">
            <a:extLst>
              <a:ext uri="{FF2B5EF4-FFF2-40B4-BE49-F238E27FC236}">
                <a16:creationId xmlns:a16="http://schemas.microsoft.com/office/drawing/2014/main" id="{00299ACA-CA79-DC92-81AC-07C9E5693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2808" y="2109159"/>
            <a:ext cx="4608031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5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4B11F-59CD-B807-EBEF-912091D9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ZA" sz="5400"/>
              <a:t>Product Ownership Trends</a:t>
            </a:r>
            <a:endParaRPr lang="en-US" sz="5400"/>
          </a:p>
        </p:txBody>
      </p:sp>
      <p:sp>
        <p:nvSpPr>
          <p:cNvPr id="51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5AC13-6343-C808-0BA0-21921369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ZA" sz="2200" dirty="0"/>
              <a:t>Key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2200" dirty="0"/>
              <a:t>INSCO and STI are owned by 100% of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2200" dirty="0"/>
              <a:t>Medical professionals have the highest product overlap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2200" dirty="0"/>
              <a:t>Science/Research professionals: 75% enrolled in PPSI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126" name="Picture 6" descr="Data analysis line icon. Monitor, graph ...">
            <a:extLst>
              <a:ext uri="{FF2B5EF4-FFF2-40B4-BE49-F238E27FC236}">
                <a16:creationId xmlns:a16="http://schemas.microsoft.com/office/drawing/2014/main" id="{0D3DF8DC-9950-8661-7269-0AEB061A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2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18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82" name="Rectangle 6181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2C071-A679-823D-B97C-F021668C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ZA" sz="5400"/>
              <a:t>Income Behaviour by Age </a:t>
            </a:r>
            <a:endParaRPr lang="en-US" sz="5400"/>
          </a:p>
        </p:txBody>
      </p:sp>
      <p:sp>
        <p:nvSpPr>
          <p:cNvPr id="6184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62" name="Picture 18" descr="Thousand Adult Couple Dollars Royalty ...">
            <a:extLst>
              <a:ext uri="{FF2B5EF4-FFF2-40B4-BE49-F238E27FC236}">
                <a16:creationId xmlns:a16="http://schemas.microsoft.com/office/drawing/2014/main" id="{D1FE920B-5986-25C1-08DD-CB5F85B12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r="1" b="1"/>
          <a:stretch/>
        </p:blipFill>
        <p:spPr bwMode="auto"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AC97-951C-7E2C-B1DA-3AA4A73E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ZA" sz="2200"/>
              <a:t>Key Insight: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2200"/>
              <a:t>Customers aged 46–60 are the highest earners, across both genders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248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AD87F-6648-6B65-62E8-E2ECBEDE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ZA" sz="5400"/>
              <a:t>Strategic Recommendations</a:t>
            </a:r>
            <a:endParaRPr lang="en-US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7B0659-ED23-3BF0-D41C-2A90900217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648528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2658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166</Words>
  <Application>Microsoft Macintosh PowerPoint</Application>
  <PresentationFormat>Widescreen</PresentationFormat>
  <Paragraphs>30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Customer Insights and Tool Demonstration</vt:lpstr>
      <vt:lpstr>Overview</vt:lpstr>
      <vt:lpstr>Customer Demographics: Age</vt:lpstr>
      <vt:lpstr>Customer Demographics: Gender</vt:lpstr>
      <vt:lpstr>Customer Demographics: Ethnicity</vt:lpstr>
      <vt:lpstr>Customer Demographics: Occupation</vt:lpstr>
      <vt:lpstr>Product Ownership Trends</vt:lpstr>
      <vt:lpstr>Income Behaviour by Age </vt:lpstr>
      <vt:lpstr>Strategic Recommendations</vt:lpstr>
      <vt:lpstr>Tool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Naledi Segale</dc:creator>
  <cp:lastModifiedBy>Naledi Segale</cp:lastModifiedBy>
  <cp:revision>2</cp:revision>
  <dcterms:created xsi:type="dcterms:W3CDTF">2025-05-05T13:22:03Z</dcterms:created>
  <dcterms:modified xsi:type="dcterms:W3CDTF">2025-05-05T14:43:15Z</dcterms:modified>
</cp:coreProperties>
</file>